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8" r:id="rId5"/>
    <p:sldId id="257" r:id="rId6"/>
    <p:sldId id="282" r:id="rId7"/>
    <p:sldId id="278" r:id="rId8"/>
    <p:sldId id="259" r:id="rId9"/>
    <p:sldId id="260" r:id="rId10"/>
    <p:sldId id="279" r:id="rId11"/>
    <p:sldId id="272" r:id="rId12"/>
    <p:sldId id="273" r:id="rId13"/>
    <p:sldId id="275" r:id="rId14"/>
    <p:sldId id="276" r:id="rId15"/>
    <p:sldId id="277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8096824730404"/>
          <c:y val="9.8529908622215071E-2"/>
          <c:w val="0.7313177084284076"/>
          <c:h val="0.878275918097857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explosion val="3"/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866794589446263"/>
          <c:y val="0.35426184648635267"/>
          <c:w val="0.11332054105537367"/>
          <c:h val="0.20303870466895863"/>
        </c:manualLayout>
      </c:layout>
      <c:overlay val="0"/>
      <c:txPr>
        <a:bodyPr/>
        <a:lstStyle/>
        <a:p>
          <a:pPr>
            <a:defRPr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 cap="none" spc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61624164825391E-2"/>
          <c:y val="5.2134245682632779E-2"/>
          <c:w val="0.90073987889911267"/>
          <c:h val="0.884750733137829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703040"/>
        <c:axId val="35708928"/>
        <c:axId val="35704832"/>
      </c:bar3DChart>
      <c:catAx>
        <c:axId val="3570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08928"/>
        <c:crosses val="autoZero"/>
        <c:auto val="1"/>
        <c:lblAlgn val="ctr"/>
        <c:lblOffset val="100"/>
        <c:noMultiLvlLbl val="0"/>
      </c:catAx>
      <c:valAx>
        <c:axId val="35708928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03040"/>
        <c:crosses val="autoZero"/>
        <c:crossBetween val="between"/>
      </c:valAx>
      <c:serAx>
        <c:axId val="35704832"/>
        <c:scaling>
          <c:orientation val="minMax"/>
        </c:scaling>
        <c:delete val="1"/>
        <c:axPos val="b"/>
        <c:majorTickMark val="out"/>
        <c:minorTickMark val="none"/>
        <c:tickLblPos val="none"/>
        <c:crossAx val="357089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  <c:spPr>
        <a:solidFill>
          <a:schemeClr val="accent2">
            <a:tint val="20000"/>
          </a:schemeClr>
        </a:solidFill>
        <a:ln w="12700" cap="rnd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accent2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2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26419733938598E-2"/>
          <c:y val="6.633687428952216E-2"/>
          <c:w val="0.93767351997666959"/>
          <c:h val="0.859642857142857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12700" cap="rnd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01713408"/>
        <c:axId val="101714944"/>
        <c:axId val="0"/>
      </c:bar3DChart>
      <c:catAx>
        <c:axId val="10171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14944"/>
        <c:crosses val="autoZero"/>
        <c:auto val="1"/>
        <c:lblAlgn val="ctr"/>
        <c:lblOffset val="100"/>
        <c:noMultiLvlLbl val="0"/>
      </c:catAx>
      <c:valAx>
        <c:axId val="101714944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rnd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1">
            <a:tint val="20000"/>
          </a:schemeClr>
        </a:solidFill>
        <a:ln w="12700" cap="rnd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accent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1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247812773403418E-2"/>
          <c:y val="0.21741688538932677"/>
          <c:w val="0.70284120734908284"/>
          <c:h val="0.680146544181977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 w="127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1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1 способ</c:v>
                </c:pt>
                <c:pt idx="1">
                  <c:v>2 способ</c:v>
                </c:pt>
                <c:pt idx="2">
                  <c:v>3 способ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 w="127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1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1 способ</c:v>
                </c:pt>
                <c:pt idx="1">
                  <c:v>2 способ</c:v>
                </c:pt>
                <c:pt idx="2">
                  <c:v>3 способ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 w="12700" cap="rnd" cmpd="sng" algn="ctr">
              <a:solidFill>
                <a:schemeClr val="accent1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1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1 способ</c:v>
                </c:pt>
                <c:pt idx="1">
                  <c:v>2 способ</c:v>
                </c:pt>
                <c:pt idx="2">
                  <c:v>3 способ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01762176"/>
        <c:axId val="101763712"/>
        <c:axId val="0"/>
      </c:bar3DChart>
      <c:catAx>
        <c:axId val="1017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63712"/>
        <c:crosses val="autoZero"/>
        <c:auto val="1"/>
        <c:lblAlgn val="ctr"/>
        <c:lblOffset val="100"/>
        <c:noMultiLvlLbl val="0"/>
      </c:catAx>
      <c:valAx>
        <c:axId val="101763712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6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rnd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solidFill>
            <a:schemeClr val="tx2">
              <a:lumMod val="20000"/>
              <a:lumOff val="80000"/>
            </a:schemeClr>
          </a:solidFill>
        </a:ln>
        <a:effectLst/>
        <a:sp3d>
          <a:contourClr>
            <a:schemeClr val="tx2">
              <a:lumMod val="20000"/>
              <a:lumOff val="80000"/>
            </a:schemeClr>
          </a:contourClr>
        </a:sp3d>
      </c:spPr>
    </c:sideWall>
    <c:backWall>
      <c:thickness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contourW="25400">
          <a:contourClr>
            <a:schemeClr val="accent2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НЕКОТОРЫЕ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НЕКОТОРЫЕ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НЕКОТОРЫЕ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5299200"/>
        <c:axId val="65300736"/>
        <c:axId val="0"/>
      </c:bar3DChart>
      <c:catAx>
        <c:axId val="6529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00736"/>
        <c:crosses val="autoZero"/>
        <c:auto val="1"/>
        <c:lblAlgn val="ctr"/>
        <c:lblOffset val="100"/>
        <c:noMultiLvlLbl val="0"/>
      </c:catAx>
      <c:valAx>
        <c:axId val="653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accent2">
            <a:tint val="20000"/>
          </a:schemeClr>
        </a:solidFill>
        <a:ln w="12700" cap="rnd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1270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accent2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2">
            <a:tint val="2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12700" cap="rnd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0.7000000000000004</c:v>
                </c:pt>
                <c:pt idx="1">
                  <c:v>0.30000000000000021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 w="12700" cap="rnd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 w="12700" cap="rnd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41440"/>
        <c:axId val="106542976"/>
        <c:axId val="106512832"/>
      </c:bar3DChart>
      <c:catAx>
        <c:axId val="1065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42976"/>
        <c:crosses val="autoZero"/>
        <c:auto val="1"/>
        <c:lblAlgn val="ctr"/>
        <c:lblOffset val="100"/>
        <c:noMultiLvlLbl val="0"/>
      </c:catAx>
      <c:valAx>
        <c:axId val="10654297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41440"/>
        <c:crosses val="autoZero"/>
        <c:crossBetween val="between"/>
      </c:valAx>
      <c:serAx>
        <c:axId val="106512832"/>
        <c:scaling>
          <c:orientation val="minMax"/>
        </c:scaling>
        <c:delete val="1"/>
        <c:axPos val="b"/>
        <c:majorTickMark val="out"/>
        <c:minorTickMark val="none"/>
        <c:tickLblPos val="none"/>
        <c:crossAx val="1065429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 w="12700" cap="rnd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9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НЕКОТОРЫЕ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0.7000000000000004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НЕКОТОРЫЕ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НЕКОТОРЫЕ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591360"/>
        <c:axId val="106592896"/>
        <c:axId val="0"/>
      </c:bar3DChart>
      <c:catAx>
        <c:axId val="1065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92896"/>
        <c:crosses val="autoZero"/>
        <c:auto val="1"/>
        <c:lblAlgn val="ctr"/>
        <c:lblOffset val="100"/>
        <c:noMultiLvlLbl val="0"/>
      </c:catAx>
      <c:valAx>
        <c:axId val="10659289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rgbClr val="002060"/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91360"/>
        <c:crosses val="autoZero"/>
        <c:crossBetween val="between"/>
      </c:valAx>
      <c:spPr>
        <a:solidFill>
          <a:srgbClr val="00B0F0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dk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41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>
        <a:tint val="85000"/>
      </a:schemeClr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dk1">
        <a:tint val="25000"/>
      </a:schemeClr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8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40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38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45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9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3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47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7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10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0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6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3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4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1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2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4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9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0EB0-6911-4172-BE97-516E9063F91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B5F2FA-DDD7-47AF-B674-F1AB74DFF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518" y="5446059"/>
            <a:ext cx="7651376" cy="10559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ема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Нестандартные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способы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вычисления в пределах 100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Работу выполнил: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2">
                    <a:lumMod val="50000"/>
                  </a:schemeClr>
                </a:solidFill>
              </a:rPr>
              <a:t>Кривоножкин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Даниил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ученик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3 –А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класса МБОУ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ВУСОШ</a:t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Научный руководитель: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err="1">
                <a:solidFill>
                  <a:schemeClr val="accent2">
                    <a:lumMod val="50000"/>
                  </a:schemeClr>
                </a:solidFill>
              </a:rPr>
              <a:t>Стрельцова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 А.Ю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536577"/>
            <a:ext cx="7766936" cy="161115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31" y="2593041"/>
            <a:ext cx="2433669" cy="24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5694" y="87405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9" y="2329926"/>
            <a:ext cx="8724826" cy="3290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324" y="504726"/>
            <a:ext cx="8223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Около пяти тысяч лет назад люди додумались до того,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числа можно записывать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разрядам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отдельно единицы, отдельно десятки, отдельно сотни.</a:t>
            </a:r>
          </a:p>
        </p:txBody>
      </p:sp>
    </p:spTree>
    <p:extLst>
      <p:ext uri="{BB962C8B-B14F-4D97-AF65-F5344CB8AC3E}">
        <p14:creationId xmlns:p14="http://schemas.microsoft.com/office/powerpoint/2010/main" val="11821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45761"/>
              </p:ext>
            </p:extLst>
          </p:nvPr>
        </p:nvGraphicFramePr>
        <p:xfrm>
          <a:off x="646952" y="1573306"/>
          <a:ext cx="8127999" cy="380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218379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Стандартный способ вычисления (изучается по программе «Школа России»)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Нестандартный способ вычисления (не изучается в школе)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172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Вычитание чисел с переходом через десяток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13-7=13-3-4=6</a:t>
                      </a:r>
                      <a:endParaRPr lang="ru-RU" sz="24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/\</a:t>
                      </a:r>
                      <a:endParaRPr lang="ru-RU" sz="24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3+4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13-7=10-7+3=6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/\</a:t>
                      </a:r>
                      <a:endParaRPr lang="ru-RU" sz="24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10+3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0576" y="470647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Сравнительная таблица способов вычислений</a:t>
            </a:r>
          </a:p>
        </p:txBody>
      </p:sp>
    </p:spTree>
    <p:extLst>
      <p:ext uri="{BB962C8B-B14F-4D97-AF65-F5344CB8AC3E}">
        <p14:creationId xmlns:p14="http://schemas.microsoft.com/office/powerpoint/2010/main" val="8501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578" y="174812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Сравнительная таблица способов вычислений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47757"/>
              </p:ext>
            </p:extLst>
          </p:nvPr>
        </p:nvGraphicFramePr>
        <p:xfrm>
          <a:off x="586350" y="753035"/>
          <a:ext cx="8550835" cy="548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78"/>
                <a:gridCol w="3282012"/>
                <a:gridCol w="2978645"/>
              </a:tblGrid>
              <a:tr h="199226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Стандартный способ вычисления (изучается по программе «Школа России»)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Нестандартный способ вычисления (не изучается в школе) 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4879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11-5=11-1-4=6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/\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1+4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11-5=6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/\</a:t>
                      </a:r>
                      <a:endParaRPr lang="ru-RU" sz="2400" dirty="0" smtClean="0">
                        <a:effectLst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5+6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11-5=6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  \/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/>
                        <a:t>   </a:t>
                      </a:r>
                      <a:r>
                        <a:rPr lang="ru-RU" sz="2400" dirty="0" smtClean="0"/>
                        <a:t>1+5=6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12-5=7       13-5=8</a:t>
                      </a:r>
                    </a:p>
                    <a:p>
                      <a:r>
                        <a:rPr lang="ru-RU" sz="2400" dirty="0" smtClean="0"/>
                        <a:t>   \/              \/</a:t>
                      </a:r>
                    </a:p>
                    <a:p>
                      <a:r>
                        <a:rPr lang="ru-RU" sz="2400" dirty="0" smtClean="0"/>
                        <a:t>  2+5=7        3+5=8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9435" y="5351929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приемлем только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вычитании числа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354" y="3610073"/>
            <a:ext cx="2239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Вычитание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чисел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 переходом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через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десяток</a:t>
            </a:r>
          </a:p>
        </p:txBody>
      </p:sp>
    </p:spTree>
    <p:extLst>
      <p:ext uri="{BB962C8B-B14F-4D97-AF65-F5344CB8AC3E}">
        <p14:creationId xmlns:p14="http://schemas.microsoft.com/office/powerpoint/2010/main" val="40825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19" y="658906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Сравнительная таблица способов вычислений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32128"/>
              </p:ext>
            </p:extLst>
          </p:nvPr>
        </p:nvGraphicFramePr>
        <p:xfrm>
          <a:off x="586350" y="1492187"/>
          <a:ext cx="8550835" cy="453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78"/>
                <a:gridCol w="3282012"/>
                <a:gridCol w="2978645"/>
              </a:tblGrid>
              <a:tr h="172355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Стандартный способ вычисления (изучается по программе «Школа России»)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Нестандартный способ вычисления (не изучается в школе) 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28089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536576"/>
            <a:ext cx="19575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Сложение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двухзначных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чисел без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перехода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через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десяток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6612" y="3805518"/>
            <a:ext cx="27959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12+13=10+10+2+3=25</a:t>
            </a:r>
          </a:p>
          <a:p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Использование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приема </a:t>
            </a:r>
            <a:r>
              <a:rPr lang="ru-RU" sz="2000" dirty="0" smtClean="0"/>
              <a:t>сложения </a:t>
            </a:r>
          </a:p>
          <a:p>
            <a:r>
              <a:rPr lang="ru-RU" sz="2000" dirty="0" smtClean="0"/>
              <a:t>разрядных </a:t>
            </a:r>
            <a:r>
              <a:rPr lang="ru-RU" sz="2000" dirty="0"/>
              <a:t>слагаемых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2506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20118" y="3805518"/>
            <a:ext cx="2696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12+13=12+12+1=25</a:t>
            </a:r>
          </a:p>
          <a:p>
            <a:r>
              <a:rPr lang="ru-RU" sz="2000" dirty="0"/>
              <a:t>      </a:t>
            </a:r>
            <a:r>
              <a:rPr lang="ru-RU" sz="2000" dirty="0" smtClean="0"/>
              <a:t>/\</a:t>
            </a:r>
            <a:endParaRPr lang="ru-RU" sz="2000" dirty="0"/>
          </a:p>
          <a:p>
            <a:r>
              <a:rPr lang="ru-RU" sz="2000" dirty="0"/>
              <a:t>    </a:t>
            </a:r>
            <a:r>
              <a:rPr lang="ru-RU" sz="2000" dirty="0" smtClean="0"/>
              <a:t>12+1</a:t>
            </a:r>
          </a:p>
          <a:p>
            <a:endParaRPr lang="ru-RU" sz="2000" dirty="0"/>
          </a:p>
          <a:p>
            <a:r>
              <a:rPr lang="ru-RU" sz="2000" dirty="0" smtClean="0"/>
              <a:t>      Приведение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 «кратным» числам</a:t>
            </a:r>
          </a:p>
        </p:txBody>
      </p:sp>
    </p:spTree>
    <p:extLst>
      <p:ext uri="{BB962C8B-B14F-4D97-AF65-F5344CB8AC3E}">
        <p14:creationId xmlns:p14="http://schemas.microsoft.com/office/powerpoint/2010/main" val="33083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19" y="658906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Сравнительная таблица способов вычислений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51025"/>
              </p:ext>
            </p:extLst>
          </p:nvPr>
        </p:nvGraphicFramePr>
        <p:xfrm>
          <a:off x="586350" y="1492187"/>
          <a:ext cx="8550835" cy="453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78"/>
                <a:gridCol w="3282012"/>
                <a:gridCol w="2978645"/>
              </a:tblGrid>
              <a:tr h="1723558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Стандартный способ вычисления (изучается по программе «Школа России»)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Нестандартный способ вычисления (не изучается в школе) 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28089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536576"/>
            <a:ext cx="19575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Сложение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двухзначных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чисел 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переходом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через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десяток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2506" y="39399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58243" y="3328465"/>
            <a:ext cx="2696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Способ округления чисел</a:t>
            </a:r>
          </a:p>
          <a:p>
            <a:r>
              <a:rPr lang="ru-RU" sz="2000" dirty="0" smtClean="0"/>
              <a:t>17+19=17+20-1=36</a:t>
            </a:r>
          </a:p>
          <a:p>
            <a:r>
              <a:rPr lang="ru-RU" sz="2000" dirty="0" smtClean="0"/>
              <a:t>      /\</a:t>
            </a:r>
          </a:p>
          <a:p>
            <a:r>
              <a:rPr lang="ru-RU" sz="2000" dirty="0" smtClean="0"/>
              <a:t>    20-1</a:t>
            </a:r>
          </a:p>
          <a:p>
            <a:r>
              <a:rPr lang="ru-RU" sz="2000" dirty="0" smtClean="0"/>
              <a:t> 39+46=40+46-1=85</a:t>
            </a:r>
          </a:p>
          <a:p>
            <a:r>
              <a:rPr lang="ru-RU" sz="2000" dirty="0" smtClean="0"/>
              <a:t>  /\          </a:t>
            </a:r>
          </a:p>
          <a:p>
            <a:r>
              <a:rPr lang="ru-RU" sz="2000" dirty="0" smtClean="0"/>
              <a:t>40-1      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46612" y="3605463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17+19=10+7+10+9=36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46612" y="4405683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39+46=30+9+40+6=85</a:t>
            </a:r>
          </a:p>
        </p:txBody>
      </p:sp>
    </p:spTree>
    <p:extLst>
      <p:ext uri="{BB962C8B-B14F-4D97-AF65-F5344CB8AC3E}">
        <p14:creationId xmlns:p14="http://schemas.microsoft.com/office/powerpoint/2010/main" val="23943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4" y="1976718"/>
            <a:ext cx="86164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Вывод: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Каждый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способ имеет место быть,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так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как не сложный для вычислений и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способствуют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быстрому счету.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4" y="404275"/>
            <a:ext cx="2719925" cy="27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38655517"/>
              </p:ext>
            </p:extLst>
          </p:nvPr>
        </p:nvGraphicFramePr>
        <p:xfrm>
          <a:off x="-107577" y="2176144"/>
          <a:ext cx="5392271" cy="404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1671" y="645459"/>
            <a:ext cx="5472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Известны ли школьникам способы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нестандартного вычисления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33" y="812799"/>
            <a:ext cx="4140574" cy="55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618565"/>
            <a:ext cx="6492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Применяют ли школьники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нестандартные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способы вычисления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практике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54087230"/>
              </p:ext>
            </p:extLst>
          </p:nvPr>
        </p:nvGraphicFramePr>
        <p:xfrm>
          <a:off x="1332883" y="2233221"/>
          <a:ext cx="5492115" cy="389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59" y="878814"/>
            <a:ext cx="3990209" cy="53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34" y="484095"/>
            <a:ext cx="786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Хотели бы школьники применять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нестандартные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способы вычисления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практике?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06471514"/>
              </p:ext>
            </p:extLst>
          </p:nvPr>
        </p:nvGraphicFramePr>
        <p:xfrm>
          <a:off x="1250576" y="1882588"/>
          <a:ext cx="6911788" cy="446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91" y="1597212"/>
            <a:ext cx="3522009" cy="46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47" y="416859"/>
            <a:ext cx="7606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Наиболее понравившийся школьникам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способ 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нестандартного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вычисления из представленных.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31716381"/>
              </p:ext>
            </p:extLst>
          </p:nvPr>
        </p:nvGraphicFramePr>
        <p:xfrm>
          <a:off x="981635" y="2286000"/>
          <a:ext cx="6257365" cy="408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09" y="1655482"/>
            <a:ext cx="3387538" cy="45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444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изучение методов и приемов быстрого счета для формирования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сложения и вычитания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пределах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Узнать историю возникновения счета</a:t>
            </a:r>
          </a:p>
          <a:p>
            <a:pPr lvl="0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Узнать о нестандартных способах вычисления</a:t>
            </a:r>
          </a:p>
          <a:p>
            <a:pPr lvl="0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Научиться применять изученные способы при счете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4" y="416859"/>
            <a:ext cx="944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Понравились ли тебе способы нестандартного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вычисления?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6422297"/>
              </p:ext>
            </p:extLst>
          </p:nvPr>
        </p:nvGraphicFramePr>
        <p:xfrm>
          <a:off x="161365" y="1667435"/>
          <a:ext cx="7050741" cy="387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09" y="1189318"/>
            <a:ext cx="4100232" cy="54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970" y="627059"/>
            <a:ext cx="6556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Смогут ли школьники применить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способы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нестандартного вычисления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практике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30868547"/>
              </p:ext>
            </p:extLst>
          </p:nvPr>
        </p:nvGraphicFramePr>
        <p:xfrm>
          <a:off x="1425388" y="1828800"/>
          <a:ext cx="7413812" cy="403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8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005" y="430306"/>
            <a:ext cx="7064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Смогут ли школьники применить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практике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нестандартные способы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вычисления?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29852240"/>
              </p:ext>
            </p:extLst>
          </p:nvPr>
        </p:nvGraphicFramePr>
        <p:xfrm>
          <a:off x="1048871" y="1842247"/>
          <a:ext cx="7265894" cy="431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4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4645" y="76648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Выводы: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7" y="1862140"/>
            <a:ext cx="3470164" cy="3778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751" y="2074070"/>
            <a:ext cx="723307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 все школьники знают о нетрадиционных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пособах вычислений, но готовы познакомиться,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 освоить и применять их при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вычислениях.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Лидерами стали способы вычислений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теме «Вычитание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 переходом через десяток»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553" y="1882588"/>
            <a:ext cx="55082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Спасибо за</a:t>
            </a:r>
          </a:p>
          <a:p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 внимание!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Объект  исследования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алгоритмы быстрого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счёта.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Предмет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исследования 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нестандартные способы вычислений.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Гипотеза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если использовать нестандартные способы «быстрых» вычислений, то можно значительно сократить время при решении задач и выполнении математических 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657476"/>
            <a:ext cx="9063317" cy="503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524436"/>
            <a:ext cx="90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Древние люди добывали себе пищу главным образом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охотой.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79" y="1568543"/>
            <a:ext cx="5753100" cy="503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2588" y="470647"/>
            <a:ext cx="6285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Вождь мог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показать числа на пальцах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рук.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1667435"/>
            <a:ext cx="9006540" cy="5066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639" y="510988"/>
            <a:ext cx="722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Даже теперь мы нередко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меряем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расстояние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способу первобытных людей — считаем шаги.</a:t>
            </a:r>
          </a:p>
        </p:txBody>
      </p:sp>
    </p:spTree>
    <p:extLst>
      <p:ext uri="{BB962C8B-B14F-4D97-AF65-F5344CB8AC3E}">
        <p14:creationId xmlns:p14="http://schemas.microsoft.com/office/powerpoint/2010/main" val="13490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7" y="1000818"/>
            <a:ext cx="6796963" cy="5453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177" y="389965"/>
            <a:ext cx="629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Самыми древними «часами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 было солнце.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59165"/>
            <a:ext cx="7328647" cy="4888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478" y="363070"/>
            <a:ext cx="7710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Звёзды были для людей не только первыми часами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но и первым компасом.</a:t>
            </a:r>
          </a:p>
        </p:txBody>
      </p:sp>
    </p:spTree>
    <p:extLst>
      <p:ext uri="{BB962C8B-B14F-4D97-AF65-F5344CB8AC3E}">
        <p14:creationId xmlns:p14="http://schemas.microsoft.com/office/powerpoint/2010/main" val="21785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7283" y="4746434"/>
            <a:ext cx="31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Деревянные зарубки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5" y="2150015"/>
            <a:ext cx="5581578" cy="3058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53" y="2223896"/>
            <a:ext cx="3939316" cy="21885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2036" y="10588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Индейцы в Северной Америке — 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вместо зарубок  завязывали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узлы.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490</Words>
  <Application>Microsoft Office PowerPoint</Application>
  <PresentationFormat>Произвольный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 Тема:«Нестандартные способы вычисления в пределах 100»   Работу выполнил: Кривоножкин Даниил ученик 3 –А класса МБОУ ВУСОШ Научный руководитель: Стрельцова А.Ю</vt:lpstr>
      <vt:lpstr>Цель: изучение методов и приемов быстрого счета для формирования сложения и вычитания в пределах 100 </vt:lpstr>
      <vt:lpstr>Объект  исследования – алгоритмы быстрого счёта. Предмет исследования – нестандартные способы вычислений.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Тема:«Нестандартные способы вычисления»   Работу выполнил: Кривоножкин Даниил ученик 3 –А класса МБОУ ВУСОШ Научный руководитель: Стрельцова А.Ю</dc:title>
  <dc:creator>111</dc:creator>
  <cp:lastModifiedBy>Кабинет 6</cp:lastModifiedBy>
  <cp:revision>22</cp:revision>
  <dcterms:created xsi:type="dcterms:W3CDTF">2023-02-19T11:12:13Z</dcterms:created>
  <dcterms:modified xsi:type="dcterms:W3CDTF">2023-04-27T11:11:47Z</dcterms:modified>
</cp:coreProperties>
</file>